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3" r:id="rId1"/>
  </p:sldMasterIdLst>
  <p:notesMasterIdLst>
    <p:notesMasterId r:id="rId5"/>
  </p:notesMasterIdLst>
  <p:sldIdLst>
    <p:sldId id="256" r:id="rId2"/>
    <p:sldId id="257" r:id="rId3"/>
    <p:sldId id="258" r:id="rId4"/>
  </p:sldIdLst>
  <p:sldSz cx="14630400" cy="8229600"/>
  <p:notesSz cx="8229600" cy="14630400"/>
  <p:embeddedFontLst>
    <p:embeddedFont>
      <p:font typeface="Merriweather" panose="00000500000000000000" pitchFamily="2" charset="0"/>
      <p:regular r:id="rId6"/>
      <p:bold r:id="rId7"/>
      <p:italic r:id="rId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font" Target="fonts/font2.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theme" Target="theme/theme1.xml"/><Relationship Id="rId5" Type="http://schemas.openxmlformats.org/officeDocument/2006/relationships/notesMaster" Target="notesMasters/notesMaster1.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y boy" userId="d420e25e99a5eda3" providerId="LiveId" clId="{ED446048-87B4-4A66-BFA3-26A07A214506}"/>
    <pc:docChg chg="custSel modSld">
      <pc:chgData name="joy boy" userId="d420e25e99a5eda3" providerId="LiveId" clId="{ED446048-87B4-4A66-BFA3-26A07A214506}" dt="2025-09-10T17:23:00.012" v="31" actId="21"/>
      <pc:docMkLst>
        <pc:docMk/>
      </pc:docMkLst>
      <pc:sldChg chg="delSp modSp mod">
        <pc:chgData name="joy boy" userId="d420e25e99a5eda3" providerId="LiveId" clId="{ED446048-87B4-4A66-BFA3-26A07A214506}" dt="2025-09-10T17:23:00.012" v="31" actId="21"/>
        <pc:sldMkLst>
          <pc:docMk/>
          <pc:sldMk cId="0" sldId="258"/>
        </pc:sldMkLst>
        <pc:spChg chg="del mod">
          <ac:chgData name="joy boy" userId="d420e25e99a5eda3" providerId="LiveId" clId="{ED446048-87B4-4A66-BFA3-26A07A214506}" dt="2025-09-10T17:20:39.574" v="13" actId="478"/>
          <ac:spMkLst>
            <pc:docMk/>
            <pc:sldMk cId="0" sldId="258"/>
            <ac:spMk id="4" creationId="{00000000-0000-0000-0000-000000000000}"/>
          </ac:spMkLst>
        </pc:spChg>
        <pc:spChg chg="mod">
          <ac:chgData name="joy boy" userId="d420e25e99a5eda3" providerId="LiveId" clId="{ED446048-87B4-4A66-BFA3-26A07A214506}" dt="2025-09-10T17:20:13.051" v="0" actId="21"/>
          <ac:spMkLst>
            <pc:docMk/>
            <pc:sldMk cId="0" sldId="258"/>
            <ac:spMk id="5" creationId="{00000000-0000-0000-0000-000000000000}"/>
          </ac:spMkLst>
        </pc:spChg>
        <pc:spChg chg="mod">
          <ac:chgData name="joy boy" userId="d420e25e99a5eda3" providerId="LiveId" clId="{ED446048-87B4-4A66-BFA3-26A07A214506}" dt="2025-09-10T17:20:36.916" v="12" actId="20577"/>
          <ac:spMkLst>
            <pc:docMk/>
            <pc:sldMk cId="0" sldId="258"/>
            <ac:spMk id="7" creationId="{00000000-0000-0000-0000-000000000000}"/>
          </ac:spMkLst>
        </pc:spChg>
        <pc:spChg chg="mod">
          <ac:chgData name="joy boy" userId="d420e25e99a5eda3" providerId="LiveId" clId="{ED446048-87B4-4A66-BFA3-26A07A214506}" dt="2025-09-10T17:20:28.868" v="7" actId="21"/>
          <ac:spMkLst>
            <pc:docMk/>
            <pc:sldMk cId="0" sldId="258"/>
            <ac:spMk id="8" creationId="{00000000-0000-0000-0000-000000000000}"/>
          </ac:spMkLst>
        </pc:spChg>
        <pc:spChg chg="mod">
          <ac:chgData name="joy boy" userId="d420e25e99a5eda3" providerId="LiveId" clId="{ED446048-87B4-4A66-BFA3-26A07A214506}" dt="2025-09-10T17:20:47.264" v="15" actId="21"/>
          <ac:spMkLst>
            <pc:docMk/>
            <pc:sldMk cId="0" sldId="258"/>
            <ac:spMk id="10" creationId="{00000000-0000-0000-0000-000000000000}"/>
          </ac:spMkLst>
        </pc:spChg>
        <pc:spChg chg="mod">
          <ac:chgData name="joy boy" userId="d420e25e99a5eda3" providerId="LiveId" clId="{ED446048-87B4-4A66-BFA3-26A07A214506}" dt="2025-09-10T17:20:45.271" v="14" actId="21"/>
          <ac:spMkLst>
            <pc:docMk/>
            <pc:sldMk cId="0" sldId="258"/>
            <ac:spMk id="11" creationId="{00000000-0000-0000-0000-000000000000}"/>
          </ac:spMkLst>
        </pc:spChg>
        <pc:spChg chg="mod">
          <ac:chgData name="joy boy" userId="d420e25e99a5eda3" providerId="LiveId" clId="{ED446048-87B4-4A66-BFA3-26A07A214506}" dt="2025-09-10T17:20:59.797" v="16" actId="1076"/>
          <ac:spMkLst>
            <pc:docMk/>
            <pc:sldMk cId="0" sldId="258"/>
            <ac:spMk id="12" creationId="{00000000-0000-0000-0000-000000000000}"/>
          </ac:spMkLst>
        </pc:spChg>
        <pc:spChg chg="mod">
          <ac:chgData name="joy boy" userId="d420e25e99a5eda3" providerId="LiveId" clId="{ED446048-87B4-4A66-BFA3-26A07A214506}" dt="2025-09-10T17:21:10.042" v="17" actId="1076"/>
          <ac:spMkLst>
            <pc:docMk/>
            <pc:sldMk cId="0" sldId="258"/>
            <ac:spMk id="13" creationId="{00000000-0000-0000-0000-000000000000}"/>
          </ac:spMkLst>
        </pc:spChg>
        <pc:spChg chg="mod">
          <ac:chgData name="joy boy" userId="d420e25e99a5eda3" providerId="LiveId" clId="{ED446048-87B4-4A66-BFA3-26A07A214506}" dt="2025-09-10T17:21:17.521" v="18" actId="1076"/>
          <ac:spMkLst>
            <pc:docMk/>
            <pc:sldMk cId="0" sldId="258"/>
            <ac:spMk id="14" creationId="{00000000-0000-0000-0000-000000000000}"/>
          </ac:spMkLst>
        </pc:spChg>
        <pc:spChg chg="mod">
          <ac:chgData name="joy boy" userId="d420e25e99a5eda3" providerId="LiveId" clId="{ED446048-87B4-4A66-BFA3-26A07A214506}" dt="2025-09-10T17:21:39.844" v="21" actId="1076"/>
          <ac:spMkLst>
            <pc:docMk/>
            <pc:sldMk cId="0" sldId="258"/>
            <ac:spMk id="15" creationId="{00000000-0000-0000-0000-000000000000}"/>
          </ac:spMkLst>
        </pc:spChg>
        <pc:spChg chg="mod">
          <ac:chgData name="joy boy" userId="d420e25e99a5eda3" providerId="LiveId" clId="{ED446048-87B4-4A66-BFA3-26A07A214506}" dt="2025-09-10T17:22:43.799" v="29" actId="1076"/>
          <ac:spMkLst>
            <pc:docMk/>
            <pc:sldMk cId="0" sldId="258"/>
            <ac:spMk id="16" creationId="{00000000-0000-0000-0000-000000000000}"/>
          </ac:spMkLst>
        </pc:spChg>
        <pc:spChg chg="mod">
          <ac:chgData name="joy boy" userId="d420e25e99a5eda3" providerId="LiveId" clId="{ED446048-87B4-4A66-BFA3-26A07A214506}" dt="2025-09-10T17:22:10.005" v="24" actId="1076"/>
          <ac:spMkLst>
            <pc:docMk/>
            <pc:sldMk cId="0" sldId="258"/>
            <ac:spMk id="17" creationId="{00000000-0000-0000-0000-000000000000}"/>
          </ac:spMkLst>
        </pc:spChg>
        <pc:spChg chg="mod">
          <ac:chgData name="joy boy" userId="d420e25e99a5eda3" providerId="LiveId" clId="{ED446048-87B4-4A66-BFA3-26A07A214506}" dt="2025-09-10T17:22:20.935" v="25" actId="1076"/>
          <ac:spMkLst>
            <pc:docMk/>
            <pc:sldMk cId="0" sldId="258"/>
            <ac:spMk id="18" creationId="{00000000-0000-0000-0000-000000000000}"/>
          </ac:spMkLst>
        </pc:spChg>
        <pc:spChg chg="mod">
          <ac:chgData name="joy boy" userId="d420e25e99a5eda3" providerId="LiveId" clId="{ED446048-87B4-4A66-BFA3-26A07A214506}" dt="2025-09-10T17:22:27.503" v="26" actId="1076"/>
          <ac:spMkLst>
            <pc:docMk/>
            <pc:sldMk cId="0" sldId="258"/>
            <ac:spMk id="19" creationId="{00000000-0000-0000-0000-000000000000}"/>
          </ac:spMkLst>
        </pc:spChg>
        <pc:spChg chg="mod">
          <ac:chgData name="joy boy" userId="d420e25e99a5eda3" providerId="LiveId" clId="{ED446048-87B4-4A66-BFA3-26A07A214506}" dt="2025-09-10T17:22:32.461" v="27" actId="1076"/>
          <ac:spMkLst>
            <pc:docMk/>
            <pc:sldMk cId="0" sldId="258"/>
            <ac:spMk id="20" creationId="{00000000-0000-0000-0000-000000000000}"/>
          </ac:spMkLst>
        </pc:spChg>
        <pc:spChg chg="mod">
          <ac:chgData name="joy boy" userId="d420e25e99a5eda3" providerId="LiveId" clId="{ED446048-87B4-4A66-BFA3-26A07A214506}" dt="2025-09-10T17:22:37.755" v="28" actId="1076"/>
          <ac:spMkLst>
            <pc:docMk/>
            <pc:sldMk cId="0" sldId="258"/>
            <ac:spMk id="21" creationId="{00000000-0000-0000-0000-000000000000}"/>
          </ac:spMkLst>
        </pc:spChg>
        <pc:spChg chg="mod">
          <ac:chgData name="joy boy" userId="d420e25e99a5eda3" providerId="LiveId" clId="{ED446048-87B4-4A66-BFA3-26A07A214506}" dt="2025-09-10T17:22:53.840" v="30" actId="21"/>
          <ac:spMkLst>
            <pc:docMk/>
            <pc:sldMk cId="0" sldId="258"/>
            <ac:spMk id="22" creationId="{00000000-0000-0000-0000-000000000000}"/>
          </ac:spMkLst>
        </pc:spChg>
        <pc:spChg chg="del">
          <ac:chgData name="joy boy" userId="d420e25e99a5eda3" providerId="LiveId" clId="{ED446048-87B4-4A66-BFA3-26A07A214506}" dt="2025-09-10T17:23:00.012" v="31" actId="21"/>
          <ac:spMkLst>
            <pc:docMk/>
            <pc:sldMk cId="0" sldId="258"/>
            <ac:spMk id="23" creationId="{00000000-0000-0000-0000-000000000000}"/>
          </ac:spMkLst>
        </pc:spChg>
        <pc:spChg chg="mod">
          <ac:chgData name="joy boy" userId="d420e25e99a5eda3" providerId="LiveId" clId="{ED446048-87B4-4A66-BFA3-26A07A214506}" dt="2025-09-10T17:21:57.550" v="23" actId="21"/>
          <ac:spMkLst>
            <pc:docMk/>
            <pc:sldMk cId="0" sldId="258"/>
            <ac:spMk id="24" creationId="{00000000-0000-0000-0000-000000000000}"/>
          </ac:spMkLst>
        </pc:spChg>
        <pc:picChg chg="del">
          <ac:chgData name="joy boy" userId="d420e25e99a5eda3" providerId="LiveId" clId="{ED446048-87B4-4A66-BFA3-26A07A214506}" dt="2025-09-10T17:20:23.308" v="4" actId="21"/>
          <ac:picMkLst>
            <pc:docMk/>
            <pc:sldMk cId="0" sldId="258"/>
            <ac:picMk id="3" creationId="{00000000-0000-0000-0000-000000000000}"/>
          </ac:picMkLst>
        </pc:picChg>
        <pc:picChg chg="del">
          <ac:chgData name="joy boy" userId="d420e25e99a5eda3" providerId="LiveId" clId="{ED446048-87B4-4A66-BFA3-26A07A214506}" dt="2025-09-10T17:20:24.885" v="5" actId="21"/>
          <ac:picMkLst>
            <pc:docMk/>
            <pc:sldMk cId="0" sldId="258"/>
            <ac:picMk id="6" creationId="{00000000-0000-0000-0000-000000000000}"/>
          </ac:picMkLst>
        </pc:picChg>
        <pc:picChg chg="del">
          <ac:chgData name="joy boy" userId="d420e25e99a5eda3" providerId="LiveId" clId="{ED446048-87B4-4A66-BFA3-26A07A214506}" dt="2025-09-10T17:20:26.652" v="6" actId="21"/>
          <ac:picMkLst>
            <pc:docMk/>
            <pc:sldMk cId="0" sldId="258"/>
            <ac:picMk id="9"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3834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8618362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5499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6663786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3561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5314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1359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1101794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8642157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90306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126851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8882245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4054395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2832132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2506572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9/10/2025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116606000"/>
      </p:ext>
    </p:extLst>
  </p:cSld>
  <p:clrMap bg1="dk1" tx1="lt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81589" y="144966"/>
            <a:ext cx="6875026" cy="719376"/>
          </a:xfrm>
          <a:prstGeom prst="rect">
            <a:avLst/>
          </a:prstGeom>
          <a:noFill/>
          <a:ln/>
        </p:spPr>
        <p:txBody>
          <a:bodyPr wrap="none" lIns="0" tIns="0" rIns="0" bIns="0" rtlCol="0" anchor="t"/>
          <a:lstStyle/>
          <a:p>
            <a:pPr marL="0" indent="0" algn="l">
              <a:lnSpc>
                <a:spcPts val="5650"/>
              </a:lnSpc>
              <a:buNone/>
            </a:pPr>
            <a:r>
              <a:rPr lang="en-US" sz="4500" dirty="0">
                <a:solidFill>
                  <a:srgbClr val="F5F0F0"/>
                </a:solidFill>
                <a:latin typeface="Merriweather" pitchFamily="34" charset="0"/>
                <a:ea typeface="Merriweather" pitchFamily="34" charset="-122"/>
                <a:cs typeface="Merriweather" pitchFamily="34" charset="-120"/>
              </a:rPr>
              <a:t>Blood Donation Network</a:t>
            </a:r>
            <a:endParaRPr lang="en-US" sz="4500" dirty="0"/>
          </a:p>
        </p:txBody>
      </p:sp>
      <p:sp>
        <p:nvSpPr>
          <p:cNvPr id="4" name="Text 1"/>
          <p:cNvSpPr/>
          <p:nvPr/>
        </p:nvSpPr>
        <p:spPr>
          <a:xfrm>
            <a:off x="-375993" y="1278783"/>
            <a:ext cx="7532608" cy="2978229"/>
          </a:xfrm>
          <a:prstGeom prst="rect">
            <a:avLst/>
          </a:prstGeom>
          <a:noFill/>
          <a:ln/>
        </p:spPr>
        <p:txBody>
          <a:bodyPr wrap="square" lIns="0" tIns="0" rIns="0" bIns="0" rtlCol="0" anchor="t"/>
          <a:lstStyle/>
          <a:p>
            <a:pPr marL="0" indent="0" algn="ctr">
              <a:lnSpc>
                <a:spcPts val="7800"/>
              </a:lnSpc>
              <a:buNone/>
            </a:pPr>
            <a:r>
              <a:rPr lang="en-US" sz="6250" dirty="0">
                <a:solidFill>
                  <a:srgbClr val="F5F0F0"/>
                </a:solidFill>
                <a:latin typeface="Merriweather" pitchFamily="34" charset="0"/>
                <a:ea typeface="Merriweather" pitchFamily="34" charset="-122"/>
                <a:cs typeface="Merriweather" pitchFamily="34" charset="-120"/>
              </a:rPr>
              <a:t>Connecting Donors, Saving Lives</a:t>
            </a:r>
            <a:endParaRPr lang="en-US" sz="6250" dirty="0"/>
          </a:p>
        </p:txBody>
      </p:sp>
      <p:sp>
        <p:nvSpPr>
          <p:cNvPr id="5" name="Text 2"/>
          <p:cNvSpPr/>
          <p:nvPr/>
        </p:nvSpPr>
        <p:spPr>
          <a:xfrm>
            <a:off x="616125" y="4928339"/>
            <a:ext cx="8081826" cy="2880174"/>
          </a:xfrm>
          <a:prstGeom prst="rect">
            <a:avLst/>
          </a:prstGeom>
          <a:noFill/>
          <a:ln/>
        </p:spPr>
        <p:txBody>
          <a:bodyPr wrap="square" lIns="0" tIns="0" rIns="0" bIns="0" rtlCol="0" anchor="t"/>
          <a:lstStyle/>
          <a:p>
            <a:pPr marL="0" indent="0" algn="ctr">
              <a:lnSpc>
                <a:spcPts val="2900"/>
              </a:lnSpc>
              <a:buNone/>
            </a:pPr>
            <a:r>
              <a:rPr lang="en-US" sz="1800" dirty="0">
                <a:solidFill>
                  <a:srgbClr val="E2E6E9"/>
                </a:solidFill>
                <a:latin typeface="Merriweather" pitchFamily="34" charset="0"/>
                <a:ea typeface="Merriweather" pitchFamily="34" charset="-122"/>
                <a:cs typeface="Merriweather" pitchFamily="34" charset="-120"/>
              </a:rPr>
              <a:t>A comprehensive HTML + CSS prototype designed to revolutionize the blood donation process through digital innovation. This project addresses the critical need for organized blood donation systems by creating an intuitive web interface that connects donors with those in need, making life-saving donations more accessible and efficient than ever before.</a:t>
            </a:r>
            <a:endParaRPr lang="en-US"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31840" y="339328"/>
            <a:ext cx="3982522"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Complete Project Blueprint</a:t>
            </a:r>
            <a:endParaRPr lang="en-US" sz="2400" dirty="0"/>
          </a:p>
        </p:txBody>
      </p:sp>
      <p:sp>
        <p:nvSpPr>
          <p:cNvPr id="3" name="Text 1"/>
          <p:cNvSpPr/>
          <p:nvPr/>
        </p:nvSpPr>
        <p:spPr>
          <a:xfrm>
            <a:off x="431840" y="971669"/>
            <a:ext cx="13766721" cy="395049"/>
          </a:xfrm>
          <a:prstGeom prst="rect">
            <a:avLst/>
          </a:prstGeom>
          <a:noFill/>
          <a:ln/>
        </p:spPr>
        <p:txBody>
          <a:bodyPr wrap="square" lIns="0" tIns="0" rIns="0" bIns="0" rtlCol="0" anchor="t"/>
          <a:lstStyle/>
          <a:p>
            <a:pPr marL="0" indent="0" algn="l">
              <a:lnSpc>
                <a:spcPts val="1550"/>
              </a:lnSpc>
              <a:buNone/>
            </a:pPr>
            <a:r>
              <a:rPr lang="en-US" sz="950" dirty="0">
                <a:solidFill>
                  <a:srgbClr val="E2E6E9"/>
                </a:solidFill>
                <a:latin typeface="Merriweather" pitchFamily="34" charset="0"/>
                <a:ea typeface="Merriweather" pitchFamily="34" charset="-122"/>
                <a:cs typeface="Merriweather" pitchFamily="34" charset="-120"/>
              </a:rPr>
              <a:t>Transform your blood donation network from concept to reality with this comprehensive development guide. Our approach combines modern web technologies with user-centered design principles to create a platform that truly makes a difference.</a:t>
            </a:r>
            <a:endParaRPr lang="en-US" sz="950" dirty="0"/>
          </a:p>
        </p:txBody>
      </p:sp>
      <p:sp>
        <p:nvSpPr>
          <p:cNvPr id="4" name="Shape 2"/>
          <p:cNvSpPr/>
          <p:nvPr/>
        </p:nvSpPr>
        <p:spPr>
          <a:xfrm>
            <a:off x="431840" y="1505545"/>
            <a:ext cx="4506635" cy="1614845"/>
          </a:xfrm>
          <a:prstGeom prst="roundRect">
            <a:avLst>
              <a:gd name="adj" fmla="val 3210"/>
            </a:avLst>
          </a:prstGeom>
          <a:solidFill>
            <a:srgbClr val="003180"/>
          </a:solidFill>
          <a:ln w="7620">
            <a:solidFill>
              <a:srgbClr val="194A99"/>
            </a:solidFill>
            <a:prstDash val="solid"/>
          </a:ln>
        </p:spPr>
      </p:sp>
      <p:sp>
        <p:nvSpPr>
          <p:cNvPr id="5" name="Shape 3"/>
          <p:cNvSpPr/>
          <p:nvPr/>
        </p:nvSpPr>
        <p:spPr>
          <a:xfrm>
            <a:off x="562808" y="1636514"/>
            <a:ext cx="370165" cy="370165"/>
          </a:xfrm>
          <a:prstGeom prst="roundRect">
            <a:avLst>
              <a:gd name="adj" fmla="val 24700027"/>
            </a:avLst>
          </a:prstGeom>
          <a:solidFill>
            <a:srgbClr val="609DFF"/>
          </a:solidFill>
          <a:ln/>
        </p:spPr>
      </p:sp>
      <p:pic>
        <p:nvPicPr>
          <p:cNvPr id="6" name="Image 0" descr="preencoded.png"/>
          <p:cNvPicPr>
            <a:picLocks noChangeAspect="1"/>
          </p:cNvPicPr>
          <p:nvPr/>
        </p:nvPicPr>
        <p:blipFill>
          <a:blip r:embed="rId3"/>
          <a:stretch>
            <a:fillRect/>
          </a:stretch>
        </p:blipFill>
        <p:spPr>
          <a:xfrm>
            <a:off x="664607" y="1717477"/>
            <a:ext cx="166568" cy="208240"/>
          </a:xfrm>
          <a:prstGeom prst="rect">
            <a:avLst/>
          </a:prstGeom>
        </p:spPr>
      </p:pic>
      <p:sp>
        <p:nvSpPr>
          <p:cNvPr id="7" name="Text 4"/>
          <p:cNvSpPr/>
          <p:nvPr/>
        </p:nvSpPr>
        <p:spPr>
          <a:xfrm>
            <a:off x="562808" y="2130028"/>
            <a:ext cx="1542693" cy="192881"/>
          </a:xfrm>
          <a:prstGeom prst="rect">
            <a:avLst/>
          </a:prstGeom>
          <a:noFill/>
          <a:ln/>
        </p:spPr>
        <p:txBody>
          <a:bodyPr wrap="none" lIns="0" tIns="0" rIns="0" bIns="0" rtlCol="0" anchor="t"/>
          <a:lstStyle/>
          <a:p>
            <a:pPr marL="0" indent="0" algn="l">
              <a:lnSpc>
                <a:spcPts val="1500"/>
              </a:lnSpc>
              <a:buNone/>
            </a:pPr>
            <a:r>
              <a:rPr lang="en-US" sz="1200" dirty="0">
                <a:solidFill>
                  <a:srgbClr val="E2E6E9"/>
                </a:solidFill>
                <a:latin typeface="Merriweather" pitchFamily="34" charset="0"/>
                <a:ea typeface="Merriweather" pitchFamily="34" charset="-122"/>
                <a:cs typeface="Merriweather" pitchFamily="34" charset="-120"/>
              </a:rPr>
              <a:t>Problem &amp; Solution</a:t>
            </a:r>
            <a:endParaRPr lang="en-US" sz="1200" dirty="0"/>
          </a:p>
        </p:txBody>
      </p:sp>
      <p:sp>
        <p:nvSpPr>
          <p:cNvPr id="8" name="Text 5"/>
          <p:cNvSpPr/>
          <p:nvPr/>
        </p:nvSpPr>
        <p:spPr>
          <a:xfrm>
            <a:off x="562808" y="2396847"/>
            <a:ext cx="4244697" cy="592574"/>
          </a:xfrm>
          <a:prstGeom prst="rect">
            <a:avLst/>
          </a:prstGeom>
          <a:noFill/>
          <a:ln/>
        </p:spPr>
        <p:txBody>
          <a:bodyPr wrap="square" lIns="0" tIns="0" rIns="0" bIns="0" rtlCol="0" anchor="t"/>
          <a:lstStyle/>
          <a:p>
            <a:pPr marL="0" indent="0" algn="l">
              <a:lnSpc>
                <a:spcPts val="1550"/>
              </a:lnSpc>
              <a:buNone/>
            </a:pPr>
            <a:r>
              <a:rPr lang="en-US" sz="950" dirty="0">
                <a:solidFill>
                  <a:srgbClr val="E2E6E9"/>
                </a:solidFill>
                <a:latin typeface="Merriweather" pitchFamily="34" charset="0"/>
                <a:ea typeface="Merriweather" pitchFamily="34" charset="-122"/>
                <a:cs typeface="Merriweather" pitchFamily="34" charset="-120"/>
              </a:rPr>
              <a:t>Addresses the unorganized blood donation process through a simple, accessible web interface that streamlines donor registration and blood requests.</a:t>
            </a:r>
            <a:endParaRPr lang="en-US" sz="950" dirty="0"/>
          </a:p>
        </p:txBody>
      </p:sp>
      <p:sp>
        <p:nvSpPr>
          <p:cNvPr id="9" name="Shape 6"/>
          <p:cNvSpPr/>
          <p:nvPr/>
        </p:nvSpPr>
        <p:spPr>
          <a:xfrm>
            <a:off x="5061823" y="1505545"/>
            <a:ext cx="4506635" cy="1614845"/>
          </a:xfrm>
          <a:prstGeom prst="roundRect">
            <a:avLst>
              <a:gd name="adj" fmla="val 3210"/>
            </a:avLst>
          </a:prstGeom>
          <a:solidFill>
            <a:srgbClr val="003180"/>
          </a:solidFill>
          <a:ln w="7620">
            <a:solidFill>
              <a:srgbClr val="194A99"/>
            </a:solidFill>
            <a:prstDash val="solid"/>
          </a:ln>
        </p:spPr>
      </p:sp>
      <p:sp>
        <p:nvSpPr>
          <p:cNvPr id="10" name="Shape 7"/>
          <p:cNvSpPr/>
          <p:nvPr/>
        </p:nvSpPr>
        <p:spPr>
          <a:xfrm>
            <a:off x="5192792" y="1636514"/>
            <a:ext cx="370165" cy="370165"/>
          </a:xfrm>
          <a:prstGeom prst="roundRect">
            <a:avLst>
              <a:gd name="adj" fmla="val 24700027"/>
            </a:avLst>
          </a:prstGeom>
          <a:solidFill>
            <a:srgbClr val="609DFF"/>
          </a:solidFill>
          <a:ln/>
        </p:spPr>
      </p:sp>
      <p:pic>
        <p:nvPicPr>
          <p:cNvPr id="11" name="Image 1" descr="preencoded.png"/>
          <p:cNvPicPr>
            <a:picLocks noChangeAspect="1"/>
          </p:cNvPicPr>
          <p:nvPr/>
        </p:nvPicPr>
        <p:blipFill>
          <a:blip r:embed="rId4"/>
          <a:stretch>
            <a:fillRect/>
          </a:stretch>
        </p:blipFill>
        <p:spPr>
          <a:xfrm>
            <a:off x="5294590" y="1717477"/>
            <a:ext cx="166568" cy="208240"/>
          </a:xfrm>
          <a:prstGeom prst="rect">
            <a:avLst/>
          </a:prstGeom>
        </p:spPr>
      </p:pic>
      <p:sp>
        <p:nvSpPr>
          <p:cNvPr id="12" name="Text 8"/>
          <p:cNvSpPr/>
          <p:nvPr/>
        </p:nvSpPr>
        <p:spPr>
          <a:xfrm>
            <a:off x="5192792" y="2130028"/>
            <a:ext cx="1542693" cy="192881"/>
          </a:xfrm>
          <a:prstGeom prst="rect">
            <a:avLst/>
          </a:prstGeom>
          <a:noFill/>
          <a:ln/>
        </p:spPr>
        <p:txBody>
          <a:bodyPr wrap="none" lIns="0" tIns="0" rIns="0" bIns="0" rtlCol="0" anchor="t"/>
          <a:lstStyle/>
          <a:p>
            <a:pPr marL="0" indent="0" algn="l">
              <a:lnSpc>
                <a:spcPts val="1500"/>
              </a:lnSpc>
              <a:buNone/>
            </a:pPr>
            <a:r>
              <a:rPr lang="en-US" sz="1200" dirty="0">
                <a:solidFill>
                  <a:srgbClr val="E2E6E9"/>
                </a:solidFill>
                <a:latin typeface="Merriweather" pitchFamily="34" charset="0"/>
                <a:ea typeface="Merriweather" pitchFamily="34" charset="-122"/>
                <a:cs typeface="Merriweather" pitchFamily="34" charset="-120"/>
              </a:rPr>
              <a:t>Tech Foundation</a:t>
            </a:r>
            <a:endParaRPr lang="en-US" sz="1200" dirty="0"/>
          </a:p>
        </p:txBody>
      </p:sp>
      <p:sp>
        <p:nvSpPr>
          <p:cNvPr id="13" name="Text 9"/>
          <p:cNvSpPr/>
          <p:nvPr/>
        </p:nvSpPr>
        <p:spPr>
          <a:xfrm>
            <a:off x="5192792" y="2396847"/>
            <a:ext cx="4244697" cy="395049"/>
          </a:xfrm>
          <a:prstGeom prst="rect">
            <a:avLst/>
          </a:prstGeom>
          <a:noFill/>
          <a:ln/>
        </p:spPr>
        <p:txBody>
          <a:bodyPr wrap="square" lIns="0" tIns="0" rIns="0" bIns="0" rtlCol="0" anchor="t"/>
          <a:lstStyle/>
          <a:p>
            <a:pPr marL="0" indent="0" algn="l">
              <a:lnSpc>
                <a:spcPts val="1550"/>
              </a:lnSpc>
              <a:buNone/>
            </a:pPr>
            <a:r>
              <a:rPr lang="en-US" sz="950" dirty="0">
                <a:solidFill>
                  <a:srgbClr val="E2E6E9"/>
                </a:solidFill>
                <a:latin typeface="Merriweather" pitchFamily="34" charset="0"/>
                <a:ea typeface="Merriweather" pitchFamily="34" charset="-122"/>
                <a:cs typeface="Merriweather" pitchFamily="34" charset="-120"/>
              </a:rPr>
              <a:t>Built with HTML and CSS as a frontend prototype, providing a solid foundation for future backend integration and database connectivity.</a:t>
            </a:r>
            <a:endParaRPr lang="en-US" sz="950" dirty="0"/>
          </a:p>
        </p:txBody>
      </p:sp>
      <p:sp>
        <p:nvSpPr>
          <p:cNvPr id="14" name="Shape 10"/>
          <p:cNvSpPr/>
          <p:nvPr/>
        </p:nvSpPr>
        <p:spPr>
          <a:xfrm>
            <a:off x="9691807" y="1505545"/>
            <a:ext cx="4506635" cy="1614845"/>
          </a:xfrm>
          <a:prstGeom prst="roundRect">
            <a:avLst>
              <a:gd name="adj" fmla="val 3210"/>
            </a:avLst>
          </a:prstGeom>
          <a:solidFill>
            <a:srgbClr val="003180"/>
          </a:solidFill>
          <a:ln w="7620">
            <a:solidFill>
              <a:srgbClr val="194A99"/>
            </a:solidFill>
            <a:prstDash val="solid"/>
          </a:ln>
        </p:spPr>
      </p:sp>
      <p:sp>
        <p:nvSpPr>
          <p:cNvPr id="15" name="Shape 11"/>
          <p:cNvSpPr/>
          <p:nvPr/>
        </p:nvSpPr>
        <p:spPr>
          <a:xfrm>
            <a:off x="9822775" y="1636514"/>
            <a:ext cx="370165" cy="370165"/>
          </a:xfrm>
          <a:prstGeom prst="roundRect">
            <a:avLst>
              <a:gd name="adj" fmla="val 24700027"/>
            </a:avLst>
          </a:prstGeom>
          <a:solidFill>
            <a:srgbClr val="609DFF"/>
          </a:solidFill>
          <a:ln/>
        </p:spPr>
      </p:sp>
      <p:pic>
        <p:nvPicPr>
          <p:cNvPr id="16" name="Image 2" descr="preencoded.png"/>
          <p:cNvPicPr>
            <a:picLocks noChangeAspect="1"/>
          </p:cNvPicPr>
          <p:nvPr/>
        </p:nvPicPr>
        <p:blipFill>
          <a:blip r:embed="rId5"/>
          <a:stretch>
            <a:fillRect/>
          </a:stretch>
        </p:blipFill>
        <p:spPr>
          <a:xfrm>
            <a:off x="9924574" y="1717477"/>
            <a:ext cx="166568" cy="208240"/>
          </a:xfrm>
          <a:prstGeom prst="rect">
            <a:avLst/>
          </a:prstGeom>
        </p:spPr>
      </p:pic>
      <p:sp>
        <p:nvSpPr>
          <p:cNvPr id="17" name="Text 12"/>
          <p:cNvSpPr/>
          <p:nvPr/>
        </p:nvSpPr>
        <p:spPr>
          <a:xfrm>
            <a:off x="9822775" y="2130028"/>
            <a:ext cx="1542693" cy="192881"/>
          </a:xfrm>
          <a:prstGeom prst="rect">
            <a:avLst/>
          </a:prstGeom>
          <a:noFill/>
          <a:ln/>
        </p:spPr>
        <p:txBody>
          <a:bodyPr wrap="none" lIns="0" tIns="0" rIns="0" bIns="0" rtlCol="0" anchor="t"/>
          <a:lstStyle/>
          <a:p>
            <a:pPr marL="0" indent="0" algn="l">
              <a:lnSpc>
                <a:spcPts val="1500"/>
              </a:lnSpc>
              <a:buNone/>
            </a:pPr>
            <a:r>
              <a:rPr lang="en-US" sz="1200" dirty="0">
                <a:solidFill>
                  <a:srgbClr val="E2E6E9"/>
                </a:solidFill>
                <a:latin typeface="Merriweather" pitchFamily="34" charset="0"/>
                <a:ea typeface="Merriweather" pitchFamily="34" charset="-122"/>
                <a:cs typeface="Merriweather" pitchFamily="34" charset="-120"/>
              </a:rPr>
              <a:t>Gamification</a:t>
            </a:r>
            <a:endParaRPr lang="en-US" sz="1200" dirty="0"/>
          </a:p>
        </p:txBody>
      </p:sp>
      <p:sp>
        <p:nvSpPr>
          <p:cNvPr id="18" name="Text 13"/>
          <p:cNvSpPr/>
          <p:nvPr/>
        </p:nvSpPr>
        <p:spPr>
          <a:xfrm>
            <a:off x="9822775" y="2396847"/>
            <a:ext cx="4244697" cy="395049"/>
          </a:xfrm>
          <a:prstGeom prst="rect">
            <a:avLst/>
          </a:prstGeom>
          <a:noFill/>
          <a:ln/>
        </p:spPr>
        <p:txBody>
          <a:bodyPr wrap="square" lIns="0" tIns="0" rIns="0" bIns="0" rtlCol="0" anchor="t"/>
          <a:lstStyle/>
          <a:p>
            <a:pPr marL="0" indent="0" algn="l">
              <a:lnSpc>
                <a:spcPts val="1550"/>
              </a:lnSpc>
              <a:buNone/>
            </a:pPr>
            <a:r>
              <a:rPr lang="en-US" sz="950" dirty="0">
                <a:solidFill>
                  <a:srgbClr val="E2E6E9"/>
                </a:solidFill>
                <a:latin typeface="Merriweather" pitchFamily="34" charset="0"/>
                <a:ea typeface="Merriweather" pitchFamily="34" charset="-122"/>
                <a:cs typeface="Merriweather" pitchFamily="34" charset="-120"/>
              </a:rPr>
              <a:t>Features an innovative leaderboard system with gamified points to encourage regular donations and build an engaged donor community.</a:t>
            </a:r>
            <a:endParaRPr lang="en-US" sz="950" dirty="0"/>
          </a:p>
        </p:txBody>
      </p:sp>
      <p:sp>
        <p:nvSpPr>
          <p:cNvPr id="19" name="Text 14"/>
          <p:cNvSpPr/>
          <p:nvPr/>
        </p:nvSpPr>
        <p:spPr>
          <a:xfrm>
            <a:off x="431840" y="3382566"/>
            <a:ext cx="1851184" cy="231338"/>
          </a:xfrm>
          <a:prstGeom prst="rect">
            <a:avLst/>
          </a:prstGeom>
          <a:noFill/>
          <a:ln/>
        </p:spPr>
        <p:txBody>
          <a:bodyPr wrap="none" lIns="0" tIns="0" rIns="0" bIns="0" rtlCol="0" anchor="t"/>
          <a:lstStyle/>
          <a:p>
            <a:pPr marL="0" indent="0" algn="l">
              <a:lnSpc>
                <a:spcPts val="1800"/>
              </a:lnSpc>
              <a:buNone/>
            </a:pPr>
            <a:r>
              <a:rPr lang="en-US" sz="1450" dirty="0">
                <a:solidFill>
                  <a:srgbClr val="F5F0F0"/>
                </a:solidFill>
                <a:latin typeface="Merriweather" pitchFamily="34" charset="0"/>
                <a:ea typeface="Merriweather" pitchFamily="34" charset="-122"/>
                <a:cs typeface="Merriweather" pitchFamily="34" charset="-120"/>
              </a:rPr>
              <a:t>Core Features</a:t>
            </a:r>
            <a:endParaRPr lang="en-US" sz="1450" dirty="0"/>
          </a:p>
        </p:txBody>
      </p:sp>
      <p:sp>
        <p:nvSpPr>
          <p:cNvPr id="20" name="Text 15"/>
          <p:cNvSpPr/>
          <p:nvPr/>
        </p:nvSpPr>
        <p:spPr>
          <a:xfrm>
            <a:off x="431840" y="3737253"/>
            <a:ext cx="8139589" cy="197525"/>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609DFF"/>
                </a:solidFill>
                <a:latin typeface="Merriweather" pitchFamily="34" charset="0"/>
                <a:ea typeface="Merriweather" pitchFamily="34" charset="-122"/>
                <a:cs typeface="Merriweather" pitchFamily="34" charset="-120"/>
              </a:rPr>
              <a:t>Donor Registration Form</a:t>
            </a:r>
            <a:r>
              <a:rPr lang="en-US" sz="950" dirty="0">
                <a:solidFill>
                  <a:srgbClr val="E2E6E9"/>
                </a:solidFill>
                <a:latin typeface="Merriweather" pitchFamily="34" charset="0"/>
                <a:ea typeface="Merriweather" pitchFamily="34" charset="-122"/>
                <a:cs typeface="Merriweather" pitchFamily="34" charset="-120"/>
              </a:rPr>
              <a:t> - Streamlined signup process with essential medical information</a:t>
            </a:r>
            <a:endParaRPr lang="en-US" sz="950" dirty="0"/>
          </a:p>
        </p:txBody>
      </p:sp>
      <p:sp>
        <p:nvSpPr>
          <p:cNvPr id="21" name="Text 16"/>
          <p:cNvSpPr/>
          <p:nvPr/>
        </p:nvSpPr>
        <p:spPr>
          <a:xfrm>
            <a:off x="431840" y="3977878"/>
            <a:ext cx="8139589" cy="197525"/>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609DFF"/>
                </a:solidFill>
                <a:latin typeface="Merriweather" pitchFamily="34" charset="0"/>
                <a:ea typeface="Merriweather" pitchFamily="34" charset="-122"/>
                <a:cs typeface="Merriweather" pitchFamily="34" charset="-120"/>
              </a:rPr>
              <a:t>Blood Request System</a:t>
            </a:r>
            <a:r>
              <a:rPr lang="en-US" sz="950" dirty="0">
                <a:solidFill>
                  <a:srgbClr val="E2E6E9"/>
                </a:solidFill>
                <a:latin typeface="Merriweather" pitchFamily="34" charset="0"/>
                <a:ea typeface="Merriweather" pitchFamily="34" charset="-122"/>
                <a:cs typeface="Merriweather" pitchFamily="34" charset="-120"/>
              </a:rPr>
              <a:t> - Emergency request portal for hospitals and patients</a:t>
            </a:r>
            <a:endParaRPr lang="en-US" sz="950" dirty="0"/>
          </a:p>
        </p:txBody>
      </p:sp>
      <p:sp>
        <p:nvSpPr>
          <p:cNvPr id="22" name="Text 17"/>
          <p:cNvSpPr/>
          <p:nvPr/>
        </p:nvSpPr>
        <p:spPr>
          <a:xfrm>
            <a:off x="431840" y="4218503"/>
            <a:ext cx="8139589" cy="197525"/>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609DFF"/>
                </a:solidFill>
                <a:latin typeface="Merriweather" pitchFamily="34" charset="0"/>
                <a:ea typeface="Merriweather" pitchFamily="34" charset="-122"/>
                <a:cs typeface="Merriweather" pitchFamily="34" charset="-120"/>
              </a:rPr>
              <a:t>Interactive Leaderboard</a:t>
            </a:r>
            <a:r>
              <a:rPr lang="en-US" sz="950" dirty="0">
                <a:solidFill>
                  <a:srgbClr val="E2E6E9"/>
                </a:solidFill>
                <a:latin typeface="Merriweather" pitchFamily="34" charset="0"/>
                <a:ea typeface="Merriweather" pitchFamily="34" charset="-122"/>
                <a:cs typeface="Merriweather" pitchFamily="34" charset="-120"/>
              </a:rPr>
              <a:t> - Points-based system to motivate regular donors</a:t>
            </a:r>
            <a:endParaRPr lang="en-US" sz="950" dirty="0"/>
          </a:p>
        </p:txBody>
      </p:sp>
      <p:sp>
        <p:nvSpPr>
          <p:cNvPr id="23" name="Text 18"/>
          <p:cNvSpPr/>
          <p:nvPr/>
        </p:nvSpPr>
        <p:spPr>
          <a:xfrm>
            <a:off x="431840" y="4459129"/>
            <a:ext cx="8139589" cy="197525"/>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609DFF"/>
                </a:solidFill>
                <a:latin typeface="Merriweather" pitchFamily="34" charset="0"/>
                <a:ea typeface="Merriweather" pitchFamily="34" charset="-122"/>
                <a:cs typeface="Merriweather" pitchFamily="34" charset="-120"/>
              </a:rPr>
              <a:t>Responsive Design</a:t>
            </a:r>
            <a:r>
              <a:rPr lang="en-US" sz="950" dirty="0">
                <a:solidFill>
                  <a:srgbClr val="E2E6E9"/>
                </a:solidFill>
                <a:latin typeface="Merriweather" pitchFamily="34" charset="0"/>
                <a:ea typeface="Merriweather" pitchFamily="34" charset="-122"/>
                <a:cs typeface="Merriweather" pitchFamily="34" charset="-120"/>
              </a:rPr>
              <a:t> - Optimized for desktop and mobile devices</a:t>
            </a:r>
            <a:endParaRPr lang="en-US" sz="950" dirty="0"/>
          </a:p>
        </p:txBody>
      </p:sp>
      <p:sp>
        <p:nvSpPr>
          <p:cNvPr id="24" name="Text 19"/>
          <p:cNvSpPr/>
          <p:nvPr/>
        </p:nvSpPr>
        <p:spPr>
          <a:xfrm>
            <a:off x="431840" y="4780002"/>
            <a:ext cx="1851184" cy="231338"/>
          </a:xfrm>
          <a:prstGeom prst="rect">
            <a:avLst/>
          </a:prstGeom>
          <a:noFill/>
          <a:ln/>
        </p:spPr>
        <p:txBody>
          <a:bodyPr wrap="none" lIns="0" tIns="0" rIns="0" bIns="0" rtlCol="0" anchor="t"/>
          <a:lstStyle/>
          <a:p>
            <a:pPr marL="0" indent="0" algn="l">
              <a:lnSpc>
                <a:spcPts val="1800"/>
              </a:lnSpc>
              <a:buNone/>
            </a:pPr>
            <a:r>
              <a:rPr lang="en-US" sz="1450" dirty="0">
                <a:solidFill>
                  <a:srgbClr val="F5F0F0"/>
                </a:solidFill>
                <a:latin typeface="Merriweather" pitchFamily="34" charset="0"/>
                <a:ea typeface="Merriweather" pitchFamily="34" charset="-122"/>
                <a:cs typeface="Merriweather" pitchFamily="34" charset="-120"/>
              </a:rPr>
              <a:t>DevOps Integration</a:t>
            </a:r>
            <a:endParaRPr lang="en-US" sz="1450" dirty="0"/>
          </a:p>
        </p:txBody>
      </p:sp>
      <p:sp>
        <p:nvSpPr>
          <p:cNvPr id="25" name="Text 20"/>
          <p:cNvSpPr/>
          <p:nvPr/>
        </p:nvSpPr>
        <p:spPr>
          <a:xfrm>
            <a:off x="431840" y="5134689"/>
            <a:ext cx="8139589" cy="395049"/>
          </a:xfrm>
          <a:prstGeom prst="rect">
            <a:avLst/>
          </a:prstGeom>
          <a:noFill/>
          <a:ln/>
        </p:spPr>
        <p:txBody>
          <a:bodyPr wrap="square" lIns="0" tIns="0" rIns="0" bIns="0" rtlCol="0" anchor="t"/>
          <a:lstStyle/>
          <a:p>
            <a:pPr marL="0" indent="0" algn="l">
              <a:lnSpc>
                <a:spcPts val="1550"/>
              </a:lnSpc>
              <a:buNone/>
            </a:pPr>
            <a:r>
              <a:rPr lang="en-US" sz="950" dirty="0">
                <a:solidFill>
                  <a:srgbClr val="E2E6E9"/>
                </a:solidFill>
                <a:latin typeface="Merriweather" pitchFamily="34" charset="0"/>
                <a:ea typeface="Merriweather" pitchFamily="34" charset="-122"/>
                <a:cs typeface="Merriweather" pitchFamily="34" charset="-120"/>
              </a:rPr>
              <a:t>The project follows a complete 8-phase DevOps lifecycle including Planning, Coding, Building, Testing, Release, Deploy, Operate, and Monitor phases, ensuring professional development standards and scalable deployment strategies.</a:t>
            </a:r>
            <a:endParaRPr lang="en-US" sz="950" dirty="0"/>
          </a:p>
        </p:txBody>
      </p:sp>
      <p:pic>
        <p:nvPicPr>
          <p:cNvPr id="26" name="Image 3" descr="preencoded.png"/>
          <p:cNvPicPr>
            <a:picLocks noChangeAspect="1"/>
          </p:cNvPicPr>
          <p:nvPr/>
        </p:nvPicPr>
        <p:blipFill>
          <a:blip r:embed="rId6"/>
          <a:stretch>
            <a:fillRect/>
          </a:stretch>
        </p:blipFill>
        <p:spPr>
          <a:xfrm>
            <a:off x="10436480" y="3498235"/>
            <a:ext cx="4102498" cy="4626769"/>
          </a:xfrm>
          <a:prstGeom prst="rect">
            <a:avLst/>
          </a:prstGeom>
        </p:spPr>
      </p:pic>
      <p:sp>
        <p:nvSpPr>
          <p:cNvPr id="27" name="Shape 21"/>
          <p:cNvSpPr/>
          <p:nvPr/>
        </p:nvSpPr>
        <p:spPr>
          <a:xfrm>
            <a:off x="8880038" y="8862893"/>
            <a:ext cx="5326023" cy="721876"/>
          </a:xfrm>
          <a:prstGeom prst="roundRect">
            <a:avLst>
              <a:gd name="adj" fmla="val 7181"/>
            </a:avLst>
          </a:prstGeom>
          <a:solidFill>
            <a:srgbClr val="022349"/>
          </a:solidFill>
          <a:ln/>
        </p:spPr>
      </p:sp>
      <p:pic>
        <p:nvPicPr>
          <p:cNvPr id="28" name="Image 4" descr="preencoded.png"/>
          <p:cNvPicPr>
            <a:picLocks noChangeAspect="1"/>
          </p:cNvPicPr>
          <p:nvPr/>
        </p:nvPicPr>
        <p:blipFill>
          <a:blip r:embed="rId7"/>
          <a:stretch>
            <a:fillRect/>
          </a:stretch>
        </p:blipFill>
        <p:spPr>
          <a:xfrm>
            <a:off x="9003387" y="9046250"/>
            <a:ext cx="154186" cy="123349"/>
          </a:xfrm>
          <a:prstGeom prst="rect">
            <a:avLst/>
          </a:prstGeom>
        </p:spPr>
      </p:pic>
      <p:sp>
        <p:nvSpPr>
          <p:cNvPr id="29" name="Text 22"/>
          <p:cNvSpPr/>
          <p:nvPr/>
        </p:nvSpPr>
        <p:spPr>
          <a:xfrm>
            <a:off x="9280922" y="9017079"/>
            <a:ext cx="4801791" cy="395049"/>
          </a:xfrm>
          <a:prstGeom prst="rect">
            <a:avLst/>
          </a:prstGeom>
          <a:noFill/>
          <a:ln/>
        </p:spPr>
        <p:txBody>
          <a:bodyPr wrap="square" lIns="0" tIns="0" rIns="0" bIns="0" rtlCol="0" anchor="t"/>
          <a:lstStyle/>
          <a:p>
            <a:pPr marL="0" indent="0" algn="l">
              <a:lnSpc>
                <a:spcPts val="1550"/>
              </a:lnSpc>
              <a:buNone/>
            </a:pPr>
            <a:r>
              <a:rPr lang="en-US" sz="950" b="1" dirty="0">
                <a:solidFill>
                  <a:srgbClr val="FFFFFF"/>
                </a:solidFill>
                <a:latin typeface="Merriweather" pitchFamily="34" charset="0"/>
                <a:ea typeface="Merriweather" pitchFamily="34" charset="-122"/>
                <a:cs typeface="Merriweather" pitchFamily="34" charset="-120"/>
              </a:rPr>
              <a:t>Future Vision:</a:t>
            </a:r>
            <a:r>
              <a:rPr lang="en-US" sz="950" dirty="0">
                <a:solidFill>
                  <a:srgbClr val="FFFFFF"/>
                </a:solidFill>
                <a:latin typeface="Merriweather" pitchFamily="34" charset="0"/>
                <a:ea typeface="Merriweather" pitchFamily="34" charset="-122"/>
                <a:cs typeface="Merriweather" pitchFamily="34" charset="-120"/>
              </a:rPr>
              <a:t> Expand with Node.js/Flask backend, MongoDB/MySQL database integration, and cloud deployment for real-world implementation.</a:t>
            </a:r>
            <a:endParaRPr lang="en-US" sz="9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89240" y="597932"/>
            <a:ext cx="6771918" cy="526018"/>
          </a:xfrm>
          <a:prstGeom prst="rect">
            <a:avLst/>
          </a:prstGeom>
          <a:noFill/>
          <a:ln/>
        </p:spPr>
        <p:txBody>
          <a:bodyPr wrap="none" lIns="0" tIns="0" rIns="0" bIns="0" rtlCol="0" anchor="t"/>
          <a:lstStyle/>
          <a:p>
            <a:pPr marL="0" indent="0" algn="l">
              <a:lnSpc>
                <a:spcPts val="4100"/>
              </a:lnSpc>
              <a:buNone/>
            </a:pPr>
            <a:r>
              <a:rPr lang="en-US" sz="3300" dirty="0">
                <a:solidFill>
                  <a:srgbClr val="F5F0F0"/>
                </a:solidFill>
                <a:latin typeface="Merriweather" pitchFamily="34" charset="0"/>
                <a:ea typeface="Merriweather" pitchFamily="34" charset="-122"/>
                <a:cs typeface="Merriweather" pitchFamily="34" charset="-120"/>
              </a:rPr>
              <a:t>Ready to Present with Confidence</a:t>
            </a:r>
            <a:endParaRPr lang="en-US" sz="3300" dirty="0"/>
          </a:p>
        </p:txBody>
      </p:sp>
      <p:sp>
        <p:nvSpPr>
          <p:cNvPr id="5" name="Text 2"/>
          <p:cNvSpPr/>
          <p:nvPr/>
        </p:nvSpPr>
        <p:spPr>
          <a:xfrm>
            <a:off x="757595" y="2666524"/>
            <a:ext cx="4147185" cy="1077278"/>
          </a:xfrm>
          <a:prstGeom prst="rect">
            <a:avLst/>
          </a:prstGeom>
          <a:noFill/>
          <a:ln/>
        </p:spPr>
        <p:txBody>
          <a:bodyPr wrap="square" lIns="0" tIns="0" rIns="0" bIns="0" rtlCol="0" anchor="t"/>
          <a:lstStyle/>
          <a:p>
            <a:pPr marL="0" indent="0" algn="l">
              <a:lnSpc>
                <a:spcPts val="2100"/>
              </a:lnSpc>
              <a:buNone/>
            </a:pPr>
            <a:endParaRPr lang="en-US" sz="1300" dirty="0"/>
          </a:p>
        </p:txBody>
      </p:sp>
      <p:sp>
        <p:nvSpPr>
          <p:cNvPr id="7" name="Text 3"/>
          <p:cNvSpPr/>
          <p:nvPr/>
        </p:nvSpPr>
        <p:spPr>
          <a:xfrm>
            <a:off x="5241488" y="2302431"/>
            <a:ext cx="2104549" cy="263128"/>
          </a:xfrm>
          <a:prstGeom prst="rect">
            <a:avLst/>
          </a:prstGeom>
          <a:noFill/>
          <a:ln/>
        </p:spPr>
        <p:txBody>
          <a:bodyPr wrap="none" lIns="0" tIns="0" rIns="0" bIns="0" rtlCol="0" anchor="t"/>
          <a:lstStyle/>
          <a:p>
            <a:pPr marL="0" indent="0" algn="l">
              <a:lnSpc>
                <a:spcPts val="2050"/>
              </a:lnSpc>
              <a:buNone/>
            </a:pPr>
            <a:endParaRPr lang="en-US" sz="1650" dirty="0"/>
          </a:p>
        </p:txBody>
      </p:sp>
      <p:sp>
        <p:nvSpPr>
          <p:cNvPr id="8" name="Text 4"/>
          <p:cNvSpPr/>
          <p:nvPr/>
        </p:nvSpPr>
        <p:spPr>
          <a:xfrm>
            <a:off x="5241488" y="2666524"/>
            <a:ext cx="4147304" cy="807958"/>
          </a:xfrm>
          <a:prstGeom prst="rect">
            <a:avLst/>
          </a:prstGeom>
          <a:noFill/>
          <a:ln/>
        </p:spPr>
        <p:txBody>
          <a:bodyPr wrap="square" lIns="0" tIns="0" rIns="0" bIns="0" rtlCol="0" anchor="t"/>
          <a:lstStyle/>
          <a:p>
            <a:pPr marL="0" indent="0" algn="l">
              <a:lnSpc>
                <a:spcPts val="2100"/>
              </a:lnSpc>
              <a:buNone/>
            </a:pPr>
            <a:endParaRPr lang="en-US" sz="1300" dirty="0"/>
          </a:p>
        </p:txBody>
      </p:sp>
      <p:sp>
        <p:nvSpPr>
          <p:cNvPr id="10" name="Text 5"/>
          <p:cNvSpPr/>
          <p:nvPr/>
        </p:nvSpPr>
        <p:spPr>
          <a:xfrm>
            <a:off x="9725501" y="2302431"/>
            <a:ext cx="2104549" cy="263128"/>
          </a:xfrm>
          <a:prstGeom prst="rect">
            <a:avLst/>
          </a:prstGeom>
          <a:noFill/>
          <a:ln/>
        </p:spPr>
        <p:txBody>
          <a:bodyPr wrap="none" lIns="0" tIns="0" rIns="0" bIns="0" rtlCol="0" anchor="t"/>
          <a:lstStyle/>
          <a:p>
            <a:pPr marL="0" indent="0" algn="l">
              <a:lnSpc>
                <a:spcPts val="2050"/>
              </a:lnSpc>
              <a:buNone/>
            </a:pPr>
            <a:endParaRPr lang="en-US" sz="1650" dirty="0"/>
          </a:p>
        </p:txBody>
      </p:sp>
      <p:sp>
        <p:nvSpPr>
          <p:cNvPr id="11" name="Text 6"/>
          <p:cNvSpPr/>
          <p:nvPr/>
        </p:nvSpPr>
        <p:spPr>
          <a:xfrm>
            <a:off x="9725501" y="2666524"/>
            <a:ext cx="4147304" cy="807958"/>
          </a:xfrm>
          <a:prstGeom prst="rect">
            <a:avLst/>
          </a:prstGeom>
          <a:noFill/>
          <a:ln/>
        </p:spPr>
        <p:txBody>
          <a:bodyPr wrap="square" lIns="0" tIns="0" rIns="0" bIns="0" rtlCol="0" anchor="t"/>
          <a:lstStyle/>
          <a:p>
            <a:pPr marL="0" indent="0" algn="l">
              <a:lnSpc>
                <a:spcPts val="2100"/>
              </a:lnSpc>
              <a:buNone/>
            </a:pPr>
            <a:endParaRPr lang="en-US" sz="1300" dirty="0"/>
          </a:p>
        </p:txBody>
      </p:sp>
      <p:sp>
        <p:nvSpPr>
          <p:cNvPr id="12" name="Text 7"/>
          <p:cNvSpPr/>
          <p:nvPr/>
        </p:nvSpPr>
        <p:spPr>
          <a:xfrm>
            <a:off x="589180" y="2289989"/>
            <a:ext cx="2525435" cy="315635"/>
          </a:xfrm>
          <a:prstGeom prst="rect">
            <a:avLst/>
          </a:prstGeom>
          <a:noFill/>
          <a:ln/>
        </p:spPr>
        <p:txBody>
          <a:bodyPr wrap="none" lIns="0" tIns="0" rIns="0" bIns="0" rtlCol="0" anchor="t"/>
          <a:lstStyle/>
          <a:p>
            <a:pPr marL="0" indent="0" algn="l">
              <a:lnSpc>
                <a:spcPts val="2450"/>
              </a:lnSpc>
              <a:buNone/>
            </a:pPr>
            <a:r>
              <a:rPr lang="en-US" sz="1950" dirty="0">
                <a:solidFill>
                  <a:srgbClr val="F5F0F0"/>
                </a:solidFill>
                <a:latin typeface="Merriweather" pitchFamily="34" charset="0"/>
                <a:ea typeface="Merriweather" pitchFamily="34" charset="-122"/>
                <a:cs typeface="Merriweather" pitchFamily="34" charset="-120"/>
              </a:rPr>
              <a:t>Design Excellence</a:t>
            </a:r>
            <a:endParaRPr lang="en-US" sz="1950" dirty="0"/>
          </a:p>
        </p:txBody>
      </p:sp>
      <p:sp>
        <p:nvSpPr>
          <p:cNvPr id="13" name="Text 8"/>
          <p:cNvSpPr/>
          <p:nvPr/>
        </p:nvSpPr>
        <p:spPr>
          <a:xfrm>
            <a:off x="539472" y="2968288"/>
            <a:ext cx="6520577" cy="269319"/>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E2E6E9"/>
                </a:solidFill>
                <a:latin typeface="Merriweather" pitchFamily="34" charset="0"/>
                <a:ea typeface="Merriweather" pitchFamily="34" charset="-122"/>
                <a:cs typeface="Merriweather" pitchFamily="34" charset="-120"/>
              </a:rPr>
              <a:t>Clean, modern aesthetic with medical-themed color palette</a:t>
            </a:r>
            <a:endParaRPr lang="en-US" sz="1300" dirty="0"/>
          </a:p>
        </p:txBody>
      </p:sp>
      <p:sp>
        <p:nvSpPr>
          <p:cNvPr id="14" name="Text 9"/>
          <p:cNvSpPr/>
          <p:nvPr/>
        </p:nvSpPr>
        <p:spPr>
          <a:xfrm>
            <a:off x="539471" y="3451950"/>
            <a:ext cx="6520577" cy="269319"/>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E2E6E9"/>
                </a:solidFill>
                <a:latin typeface="Merriweather" pitchFamily="34" charset="0"/>
                <a:ea typeface="Merriweather" pitchFamily="34" charset="-122"/>
                <a:cs typeface="Merriweather" pitchFamily="34" charset="-120"/>
              </a:rPr>
              <a:t>Strategic use of icons and flow diagrams</a:t>
            </a:r>
            <a:endParaRPr lang="en-US" sz="1300" dirty="0"/>
          </a:p>
        </p:txBody>
      </p:sp>
      <p:sp>
        <p:nvSpPr>
          <p:cNvPr id="15" name="Text 10"/>
          <p:cNvSpPr/>
          <p:nvPr/>
        </p:nvSpPr>
        <p:spPr>
          <a:xfrm>
            <a:off x="539470" y="4033812"/>
            <a:ext cx="6520577" cy="269319"/>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E2E6E9"/>
                </a:solidFill>
                <a:latin typeface="Merriweather" pitchFamily="34" charset="0"/>
                <a:ea typeface="Merriweather" pitchFamily="34" charset="-122"/>
                <a:cs typeface="Merriweather" pitchFamily="34" charset="-120"/>
              </a:rPr>
              <a:t>Minimal text with maximum visual impact</a:t>
            </a:r>
            <a:endParaRPr lang="en-US" sz="1300" dirty="0"/>
          </a:p>
        </p:txBody>
      </p:sp>
      <p:sp>
        <p:nvSpPr>
          <p:cNvPr id="16" name="Text 11"/>
          <p:cNvSpPr/>
          <p:nvPr/>
        </p:nvSpPr>
        <p:spPr>
          <a:xfrm>
            <a:off x="539469" y="4624259"/>
            <a:ext cx="6520577" cy="269319"/>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E2E6E9"/>
                </a:solidFill>
                <a:latin typeface="Merriweather" pitchFamily="34" charset="0"/>
                <a:ea typeface="Merriweather" pitchFamily="34" charset="-122"/>
                <a:cs typeface="Merriweather" pitchFamily="34" charset="-120"/>
              </a:rPr>
              <a:t>Professional layout optimized for audience engagement</a:t>
            </a:r>
            <a:endParaRPr lang="en-US" sz="1300" dirty="0"/>
          </a:p>
        </p:txBody>
      </p:sp>
      <p:sp>
        <p:nvSpPr>
          <p:cNvPr id="17" name="Text 12"/>
          <p:cNvSpPr/>
          <p:nvPr/>
        </p:nvSpPr>
        <p:spPr>
          <a:xfrm>
            <a:off x="8462783" y="2165966"/>
            <a:ext cx="2525435" cy="315635"/>
          </a:xfrm>
          <a:prstGeom prst="rect">
            <a:avLst/>
          </a:prstGeom>
          <a:noFill/>
          <a:ln/>
        </p:spPr>
        <p:txBody>
          <a:bodyPr wrap="none" lIns="0" tIns="0" rIns="0" bIns="0" rtlCol="0" anchor="t"/>
          <a:lstStyle/>
          <a:p>
            <a:pPr marL="0" indent="0" algn="l">
              <a:lnSpc>
                <a:spcPts val="2450"/>
              </a:lnSpc>
              <a:buNone/>
            </a:pPr>
            <a:r>
              <a:rPr lang="en-US" sz="1950" dirty="0">
                <a:solidFill>
                  <a:srgbClr val="F5F0F0"/>
                </a:solidFill>
                <a:latin typeface="Merriweather" pitchFamily="34" charset="0"/>
                <a:ea typeface="Merriweather" pitchFamily="34" charset="-122"/>
                <a:cs typeface="Merriweather" pitchFamily="34" charset="-120"/>
              </a:rPr>
              <a:t>Content Coverage</a:t>
            </a:r>
            <a:endParaRPr lang="en-US" sz="1950" dirty="0"/>
          </a:p>
        </p:txBody>
      </p:sp>
      <p:sp>
        <p:nvSpPr>
          <p:cNvPr id="18" name="Text 13"/>
          <p:cNvSpPr/>
          <p:nvPr/>
        </p:nvSpPr>
        <p:spPr>
          <a:xfrm>
            <a:off x="7441466" y="2963225"/>
            <a:ext cx="6520577" cy="269319"/>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E2E6E9"/>
                </a:solidFill>
                <a:latin typeface="Merriweather" pitchFamily="34" charset="0"/>
                <a:ea typeface="Merriweather" pitchFamily="34" charset="-122"/>
                <a:cs typeface="Merriweather" pitchFamily="34" charset="-120"/>
              </a:rPr>
              <a:t>Complete project overview and technical specifications</a:t>
            </a:r>
            <a:endParaRPr lang="en-US" sz="1300" dirty="0"/>
          </a:p>
        </p:txBody>
      </p:sp>
      <p:sp>
        <p:nvSpPr>
          <p:cNvPr id="19" name="Text 14"/>
          <p:cNvSpPr/>
          <p:nvPr/>
        </p:nvSpPr>
        <p:spPr>
          <a:xfrm>
            <a:off x="7416379" y="3484827"/>
            <a:ext cx="6520577" cy="269319"/>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E2E6E9"/>
                </a:solidFill>
                <a:latin typeface="Merriweather" pitchFamily="34" charset="0"/>
                <a:ea typeface="Merriweather" pitchFamily="34" charset="-122"/>
                <a:cs typeface="Merriweather" pitchFamily="34" charset="-120"/>
              </a:rPr>
              <a:t>Code demonstrations with HTML/CSS samples</a:t>
            </a:r>
            <a:endParaRPr lang="en-US" sz="1300" dirty="0"/>
          </a:p>
        </p:txBody>
      </p:sp>
      <p:sp>
        <p:nvSpPr>
          <p:cNvPr id="20" name="Text 15"/>
          <p:cNvSpPr/>
          <p:nvPr/>
        </p:nvSpPr>
        <p:spPr>
          <a:xfrm>
            <a:off x="7441466" y="4029355"/>
            <a:ext cx="6520577" cy="269319"/>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E2E6E9"/>
                </a:solidFill>
                <a:latin typeface="Merriweather" pitchFamily="34" charset="0"/>
                <a:ea typeface="Merriweather" pitchFamily="34" charset="-122"/>
                <a:cs typeface="Merriweather" pitchFamily="34" charset="-120"/>
              </a:rPr>
              <a:t>DevOps lifecycle integration and best practices</a:t>
            </a:r>
            <a:endParaRPr lang="en-US" sz="1300" dirty="0"/>
          </a:p>
        </p:txBody>
      </p:sp>
      <p:sp>
        <p:nvSpPr>
          <p:cNvPr id="21" name="Text 16"/>
          <p:cNvSpPr/>
          <p:nvPr/>
        </p:nvSpPr>
        <p:spPr>
          <a:xfrm>
            <a:off x="7416379" y="4690407"/>
            <a:ext cx="6520577" cy="269319"/>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E2E6E9"/>
                </a:solidFill>
                <a:latin typeface="Merriweather" pitchFamily="34" charset="0"/>
                <a:ea typeface="Merriweather" pitchFamily="34" charset="-122"/>
                <a:cs typeface="Merriweather" pitchFamily="34" charset="-120"/>
              </a:rPr>
              <a:t>Future enhancement roadmap and scalability plans</a:t>
            </a:r>
            <a:endParaRPr lang="en-US" sz="1300" dirty="0"/>
          </a:p>
        </p:txBody>
      </p:sp>
      <p:sp>
        <p:nvSpPr>
          <p:cNvPr id="22" name="Text 17"/>
          <p:cNvSpPr/>
          <p:nvPr/>
        </p:nvSpPr>
        <p:spPr>
          <a:xfrm>
            <a:off x="841772" y="6444972"/>
            <a:ext cx="13199388" cy="538639"/>
          </a:xfrm>
          <a:prstGeom prst="rect">
            <a:avLst/>
          </a:prstGeom>
          <a:noFill/>
          <a:ln/>
        </p:spPr>
        <p:txBody>
          <a:bodyPr wrap="square" lIns="0" tIns="0" rIns="0" bIns="0" rtlCol="0" anchor="t"/>
          <a:lstStyle/>
          <a:p>
            <a:pPr marL="0" indent="0" algn="ctr">
              <a:lnSpc>
                <a:spcPts val="2100"/>
              </a:lnSpc>
              <a:buNone/>
            </a:pPr>
            <a:endParaRPr lang="en-US" sz="1300" dirty="0"/>
          </a:p>
        </p:txBody>
      </p:sp>
      <p:sp>
        <p:nvSpPr>
          <p:cNvPr id="24" name="Text 19"/>
          <p:cNvSpPr/>
          <p:nvPr/>
        </p:nvSpPr>
        <p:spPr>
          <a:xfrm>
            <a:off x="589180" y="7038261"/>
            <a:ext cx="13451919" cy="269319"/>
          </a:xfrm>
          <a:prstGeom prst="rect">
            <a:avLst/>
          </a:prstGeom>
          <a:noFill/>
          <a:ln/>
        </p:spPr>
        <p:txBody>
          <a:bodyPr wrap="none" lIns="0" tIns="0" rIns="0" bIns="0" rtlCol="0" anchor="t"/>
          <a:lstStyle/>
          <a:p>
            <a:pPr marL="0" indent="0" algn="ctr">
              <a:lnSpc>
                <a:spcPts val="2100"/>
              </a:lnSpc>
              <a:buNone/>
            </a:pPr>
            <a:endParaRPr lang="en-US" sz="1300" dirty="0"/>
          </a:p>
        </p:txBody>
      </p:sp>
      <p:pic>
        <p:nvPicPr>
          <p:cNvPr id="26" name="Picture 25">
            <a:extLst>
              <a:ext uri="{FF2B5EF4-FFF2-40B4-BE49-F238E27FC236}">
                <a16:creationId xmlns:a16="http://schemas.microsoft.com/office/drawing/2014/main" id="{79854566-F3D3-7F92-5D79-E384FA658799}"/>
              </a:ext>
            </a:extLst>
          </p:cNvPr>
          <p:cNvPicPr>
            <a:picLocks noChangeAspect="1"/>
          </p:cNvPicPr>
          <p:nvPr/>
        </p:nvPicPr>
        <p:blipFill>
          <a:blip r:embed="rId3"/>
          <a:stretch>
            <a:fillRect/>
          </a:stretch>
        </p:blipFill>
        <p:spPr>
          <a:xfrm>
            <a:off x="12803272" y="6939007"/>
            <a:ext cx="1771372" cy="128213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17</TotalTime>
  <Words>336</Words>
  <Application>Microsoft Office PowerPoint</Application>
  <PresentationFormat>Custom</PresentationFormat>
  <Paragraphs>33</Paragraphs>
  <Slides>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Arial</vt:lpstr>
      <vt:lpstr>Merriweather</vt:lpstr>
      <vt:lpstr>Calibri Light</vt:lpstr>
      <vt:lpstr>Calibri</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joy boy</dc:creator>
  <cp:lastModifiedBy>joy boy</cp:lastModifiedBy>
  <cp:revision>2</cp:revision>
  <dcterms:created xsi:type="dcterms:W3CDTF">2025-09-10T16:01:19Z</dcterms:created>
  <dcterms:modified xsi:type="dcterms:W3CDTF">2025-09-10T17:23:29Z</dcterms:modified>
</cp:coreProperties>
</file>